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52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F848EE-2BEF-4930-8896-12BEBDC6751E}" type="datetimeFigureOut">
              <a:rPr lang="en-US" smtClean="0"/>
              <a:pPr/>
              <a:t>9/8/2018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06DFE2-74AB-407B-964A-FDE50C5B4EE1}"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106DFE2-74AB-407B-964A-FDE50C5B4EE1}" type="slidenum">
              <a:rPr lang="en-US" smtClean="0"/>
              <a:pPr/>
              <a:t>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EE3DE0C5-1AE1-4082-87F4-F6FE49BB6AD4}" type="datetimeFigureOut">
              <a:rPr lang="en-US" smtClean="0"/>
              <a:pPr/>
              <a:t>9/8/2018</a:t>
            </a:fld>
            <a:endParaRPr lang="en-US" dirty="0"/>
          </a:p>
        </p:txBody>
      </p:sp>
      <p:sp>
        <p:nvSpPr>
          <p:cNvPr id="17" name="Footer Placeholder 16"/>
          <p:cNvSpPr>
            <a:spLocks noGrp="1"/>
          </p:cNvSpPr>
          <p:nvPr>
            <p:ph type="ftr" sz="quarter" idx="11"/>
          </p:nvPr>
        </p:nvSpPr>
        <p:spPr>
          <a:xfrm>
            <a:off x="5410200" y="4205288"/>
            <a:ext cx="1295400" cy="457200"/>
          </a:xfrm>
        </p:spPr>
        <p:txBody>
          <a:bodyPr/>
          <a:lstStyle/>
          <a:p>
            <a:endParaRPr lang="en-US" dirty="0"/>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922F40CF-4D2A-47D5-B171-31ABEF2082A4}" type="slidenum">
              <a:rPr lang="en-US" smtClean="0"/>
              <a:pPr/>
              <a:t>‹#›</a:t>
            </a:fld>
            <a:endParaRPr lang="en-US" dirty="0"/>
          </a:p>
        </p:txBody>
      </p:sp>
    </p:spTree>
  </p:cSld>
  <p:clrMapOvr>
    <a:masterClrMapping/>
  </p:clrMapOvr>
  <p:transition>
    <p:wipe dir="u"/>
    <p:sndAc>
      <p:stSnd>
        <p:snd r:embed="rId1" name="bomb.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3DE0C5-1AE1-4082-87F4-F6FE49BB6AD4}" type="datetimeFigureOut">
              <a:rPr lang="en-US" smtClean="0"/>
              <a:pPr/>
              <a:t>9/8/2018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F40CF-4D2A-47D5-B171-31ABEF2082A4}" type="slidenum">
              <a:rPr lang="en-US" smtClean="0"/>
              <a:pPr/>
              <a:t>‹#›</a:t>
            </a:fld>
            <a:endParaRPr lang="en-US" dirty="0"/>
          </a:p>
        </p:txBody>
      </p:sp>
    </p:spTree>
  </p:cSld>
  <p:clrMapOvr>
    <a:masterClrMapping/>
  </p:clrMapOvr>
  <p:transition>
    <p:wipe dir="u"/>
    <p:sndAc>
      <p:stSnd>
        <p:snd r:embed="rId1" name="bomb.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E3DE0C5-1AE1-4082-87F4-F6FE49BB6AD4}" type="datetimeFigureOut">
              <a:rPr lang="en-US" smtClean="0"/>
              <a:pPr/>
              <a:t>9/8/2018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F40CF-4D2A-47D5-B171-31ABEF2082A4}" type="slidenum">
              <a:rPr lang="en-US" smtClean="0"/>
              <a:pPr/>
              <a:t>‹#›</a:t>
            </a:fld>
            <a:endParaRPr lang="en-US" dirty="0"/>
          </a:p>
        </p:txBody>
      </p:sp>
    </p:spTree>
  </p:cSld>
  <p:clrMapOvr>
    <a:masterClrMapping/>
  </p:clrMapOvr>
  <p:transition>
    <p:wipe dir="u"/>
    <p:sndAc>
      <p:stSnd>
        <p:snd r:embed="rId1" name="bomb.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E3DE0C5-1AE1-4082-87F4-F6FE49BB6AD4}" type="datetimeFigureOut">
              <a:rPr lang="en-US" smtClean="0"/>
              <a:pPr/>
              <a:t>9/8/2018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2F40CF-4D2A-47D5-B171-31ABEF2082A4}" type="slidenum">
              <a:rPr lang="en-US" smtClean="0"/>
              <a:pPr/>
              <a:t>‹#›</a:t>
            </a:fld>
            <a:endParaRPr lang="en-US" dirty="0"/>
          </a:p>
        </p:txBody>
      </p:sp>
    </p:spTree>
  </p:cSld>
  <p:clrMapOvr>
    <a:masterClrMapping/>
  </p:clrMapOvr>
  <p:transition>
    <p:wipe dir="u"/>
    <p:sndAc>
      <p:stSnd>
        <p:snd r:embed="rId1" name="bomb.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EE3DE0C5-1AE1-4082-87F4-F6FE49BB6AD4}" type="datetimeFigureOut">
              <a:rPr lang="en-US" smtClean="0"/>
              <a:pPr/>
              <a:t>9/8/2018</a:t>
            </a:fld>
            <a:endParaRPr lang="en-US" dirty="0"/>
          </a:p>
        </p:txBody>
      </p:sp>
      <p:sp>
        <p:nvSpPr>
          <p:cNvPr id="27" name="Slide Number Placeholder 26"/>
          <p:cNvSpPr>
            <a:spLocks noGrp="1"/>
          </p:cNvSpPr>
          <p:nvPr>
            <p:ph type="sldNum" sz="quarter" idx="11"/>
          </p:nvPr>
        </p:nvSpPr>
        <p:spPr/>
        <p:txBody>
          <a:bodyPr rtlCol="0"/>
          <a:lstStyle/>
          <a:p>
            <a:fld id="{922F40CF-4D2A-47D5-B171-31ABEF2082A4}" type="slidenum">
              <a:rPr lang="en-US" smtClean="0"/>
              <a:pPr/>
              <a:t>‹#›</a:t>
            </a:fld>
            <a:endParaRPr lang="en-US" dirty="0"/>
          </a:p>
        </p:txBody>
      </p:sp>
      <p:sp>
        <p:nvSpPr>
          <p:cNvPr id="28" name="Footer Placeholder 27"/>
          <p:cNvSpPr>
            <a:spLocks noGrp="1"/>
          </p:cNvSpPr>
          <p:nvPr>
            <p:ph type="ftr" sz="quarter" idx="12"/>
          </p:nvPr>
        </p:nvSpPr>
        <p:spPr/>
        <p:txBody>
          <a:bodyPr rtlCol="0"/>
          <a:lstStyle/>
          <a:p>
            <a:endParaRPr lang="en-US" dirty="0"/>
          </a:p>
        </p:txBody>
      </p:sp>
    </p:spTree>
  </p:cSld>
  <p:clrMapOvr>
    <a:masterClrMapping/>
  </p:clrMapOvr>
  <p:transition>
    <p:wipe dir="u"/>
    <p:sndAc>
      <p:stSnd>
        <p:snd r:embed="rId1" name="bomb.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EE3DE0C5-1AE1-4082-87F4-F6FE49BB6AD4}" type="datetimeFigureOut">
              <a:rPr lang="en-US" smtClean="0"/>
              <a:pPr/>
              <a:t>9/8/2018</a:t>
            </a:fld>
            <a:endParaRPr lang="en-US" dirty="0"/>
          </a:p>
        </p:txBody>
      </p:sp>
      <p:sp>
        <p:nvSpPr>
          <p:cNvPr id="4" name="Footer Placeholder 3"/>
          <p:cNvSpPr>
            <a:spLocks noGrp="1"/>
          </p:cNvSpPr>
          <p:nvPr>
            <p:ph type="ftr" sz="quarter" idx="11"/>
          </p:nvPr>
        </p:nvSpPr>
        <p:spPr>
          <a:xfrm>
            <a:off x="5257800" y="612648"/>
            <a:ext cx="1325880" cy="457200"/>
          </a:xfrm>
        </p:spPr>
        <p:txBody>
          <a:bodyPr/>
          <a:lstStyle/>
          <a:p>
            <a:endParaRPr lang="en-US" dirty="0"/>
          </a:p>
        </p:txBody>
      </p:sp>
      <p:sp>
        <p:nvSpPr>
          <p:cNvPr id="5" name="Slide Number Placeholder 4"/>
          <p:cNvSpPr>
            <a:spLocks noGrp="1"/>
          </p:cNvSpPr>
          <p:nvPr>
            <p:ph type="sldNum" sz="quarter" idx="12"/>
          </p:nvPr>
        </p:nvSpPr>
        <p:spPr>
          <a:xfrm>
            <a:off x="8174736" y="2272"/>
            <a:ext cx="762000" cy="365760"/>
          </a:xfrm>
        </p:spPr>
        <p:txBody>
          <a:bodyPr/>
          <a:lstStyle/>
          <a:p>
            <a:fld id="{922F40CF-4D2A-47D5-B171-31ABEF2082A4}" type="slidenum">
              <a:rPr lang="en-US" smtClean="0"/>
              <a:pPr/>
              <a:t>‹#›</a:t>
            </a:fld>
            <a:endParaRPr lang="en-US" dirty="0"/>
          </a:p>
        </p:txBody>
      </p:sp>
    </p:spTree>
  </p:cSld>
  <p:clrMapOvr>
    <a:masterClrMapping/>
  </p:clrMapOvr>
  <p:transition>
    <p:wipe dir="u"/>
    <p:sndAc>
      <p:stSnd>
        <p:snd r:embed="rId1" name="bomb.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3DE0C5-1AE1-4082-87F4-F6FE49BB6AD4}" type="datetimeFigureOut">
              <a:rPr lang="en-US" smtClean="0"/>
              <a:pPr/>
              <a:t>9/8/2018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22F40CF-4D2A-47D5-B171-31ABEF2082A4}" type="slidenum">
              <a:rPr lang="en-US" smtClean="0"/>
              <a:pPr/>
              <a:t>‹#›</a:t>
            </a:fld>
            <a:endParaRPr lang="en-US" dirty="0"/>
          </a:p>
        </p:txBody>
      </p:sp>
    </p:spTree>
  </p:cSld>
  <p:clrMapOvr>
    <a:masterClrMapping/>
  </p:clrMapOvr>
  <p:transition>
    <p:wipe dir="u"/>
    <p:sndAc>
      <p:stSnd>
        <p:snd r:embed="rId1" name="bomb.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E3DE0C5-1AE1-4082-87F4-F6FE49BB6AD4}" type="datetimeFigureOut">
              <a:rPr lang="en-US" smtClean="0"/>
              <a:pPr/>
              <a:t>9/8/2018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2F40CF-4D2A-47D5-B171-31ABEF2082A4}" type="slidenum">
              <a:rPr lang="en-US" smtClean="0"/>
              <a:pPr/>
              <a:t>‹#›</a:t>
            </a:fld>
            <a:endParaRPr lang="en-US" dirty="0"/>
          </a:p>
        </p:txBody>
      </p:sp>
    </p:spTree>
  </p:cSld>
  <p:clrMapOvr>
    <a:masterClrMapping/>
  </p:clrMapOvr>
  <p:transition>
    <p:wipe dir="u"/>
    <p:sndAc>
      <p:stSnd>
        <p:snd r:embed="rId1" name="bomb.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E3DE0C5-1AE1-4082-87F4-F6FE49BB6AD4}" type="datetimeFigureOut">
              <a:rPr lang="en-US" smtClean="0"/>
              <a:pPr/>
              <a:t>9/8/2018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2F40CF-4D2A-47D5-B171-31ABEF2082A4}" type="slidenum">
              <a:rPr lang="en-US" smtClean="0"/>
              <a:pPr/>
              <a:t>‹#›</a:t>
            </a:fld>
            <a:endParaRPr lang="en-US" dirty="0"/>
          </a:p>
        </p:txBody>
      </p:sp>
    </p:spTree>
  </p:cSld>
  <p:clrMapOvr>
    <a:masterClrMapping/>
  </p:clrMapOvr>
  <p:transition>
    <p:wipe dir="u"/>
    <p:sndAc>
      <p:stSnd>
        <p:snd r:embed="rId1" name="bomb.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3DE0C5-1AE1-4082-87F4-F6FE49BB6AD4}" type="datetimeFigureOut">
              <a:rPr lang="en-US" smtClean="0"/>
              <a:pPr/>
              <a:t>9/8/2018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F40CF-4D2A-47D5-B171-31ABEF2082A4}" type="slidenum">
              <a:rPr lang="en-US" smtClean="0"/>
              <a:pPr/>
              <a:t>‹#›</a:t>
            </a:fld>
            <a:endParaRPr lang="en-US" dirty="0"/>
          </a:p>
        </p:txBody>
      </p:sp>
    </p:spTree>
  </p:cSld>
  <p:clrMapOvr>
    <a:masterClrMapping/>
  </p:clrMapOvr>
  <p:transition>
    <p:wipe dir="u"/>
    <p:sndAc>
      <p:stSnd>
        <p:snd r:embed="rId1" name="bomb.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3DE0C5-1AE1-4082-87F4-F6FE49BB6AD4}" type="datetimeFigureOut">
              <a:rPr lang="en-US" smtClean="0"/>
              <a:pPr/>
              <a:t>9/8/2018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2F40CF-4D2A-47D5-B171-31ABEF2082A4}" type="slidenum">
              <a:rPr lang="en-US" smtClean="0"/>
              <a:pPr/>
              <a:t>‹#›</a:t>
            </a:fld>
            <a:endParaRPr lang="en-US" dirty="0"/>
          </a:p>
        </p:txBody>
      </p:sp>
    </p:spTree>
  </p:cSld>
  <p:clrMapOvr>
    <a:masterClrMapping/>
  </p:clrMapOvr>
  <p:transition>
    <p:wipe dir="u"/>
    <p:sndAc>
      <p:stSnd>
        <p:snd r:embed="rId1" name="bomb.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EE3DE0C5-1AE1-4082-87F4-F6FE49BB6AD4}" type="datetimeFigureOut">
              <a:rPr lang="en-US" smtClean="0"/>
              <a:pPr/>
              <a:t>9/8/2018</a:t>
            </a:fld>
            <a:endParaRPr lang="en-US" dirty="0"/>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dirty="0"/>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922F40CF-4D2A-47D5-B171-31ABEF2082A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ipe dir="u"/>
    <p:sndAc>
      <p:stSnd>
        <p:snd r:embed="rId13" name="bomb.wav"/>
      </p:stSnd>
    </p:sndAc>
  </p:transition>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533399"/>
          </a:xfrm>
        </p:spPr>
        <p:txBody>
          <a:bodyPr>
            <a:normAutofit fontScale="90000"/>
          </a:bodyPr>
          <a:lstStyle/>
          <a:p>
            <a:endParaRPr lang="en-US" dirty="0"/>
          </a:p>
        </p:txBody>
      </p:sp>
      <p:sp>
        <p:nvSpPr>
          <p:cNvPr id="3" name="Subtitle 2"/>
          <p:cNvSpPr>
            <a:spLocks noGrp="1"/>
          </p:cNvSpPr>
          <p:nvPr>
            <p:ph type="subTitle" idx="1"/>
          </p:nvPr>
        </p:nvSpPr>
        <p:spPr>
          <a:xfrm>
            <a:off x="1371600" y="1676400"/>
            <a:ext cx="6400800" cy="3962400"/>
          </a:xfrm>
        </p:spPr>
        <p:txBody>
          <a:bodyPr/>
          <a:lstStyle/>
          <a:p>
            <a:endParaRPr lang="en-US" dirty="0" smtClean="0">
              <a:solidFill>
                <a:schemeClr val="tx1"/>
              </a:solidFill>
            </a:endParaRPr>
          </a:p>
          <a:p>
            <a:endParaRPr lang="en-US" dirty="0" smtClean="0">
              <a:solidFill>
                <a:schemeClr val="tx1"/>
              </a:solidFill>
            </a:endParaRPr>
          </a:p>
          <a:p>
            <a:r>
              <a:rPr lang="en-US" dirty="0" smtClean="0">
                <a:solidFill>
                  <a:schemeClr val="tx1"/>
                </a:solidFill>
              </a:rPr>
              <a:t>Cyber </a:t>
            </a:r>
            <a:r>
              <a:rPr lang="en-US" dirty="0" smtClean="0">
                <a:solidFill>
                  <a:schemeClr val="tx1"/>
                </a:solidFill>
              </a:rPr>
              <a:t>bullying and Suicide</a:t>
            </a:r>
          </a:p>
          <a:p>
            <a:r>
              <a:rPr lang="en-US" dirty="0" smtClean="0">
                <a:solidFill>
                  <a:schemeClr val="tx1"/>
                </a:solidFill>
              </a:rPr>
              <a:t>Name:</a:t>
            </a:r>
          </a:p>
          <a:p>
            <a:r>
              <a:rPr lang="en-US" dirty="0" smtClean="0">
                <a:solidFill>
                  <a:schemeClr val="tx1"/>
                </a:solidFill>
              </a:rPr>
              <a:t>Instructor</a:t>
            </a:r>
            <a:r>
              <a:rPr lang="en-US" dirty="0" smtClean="0">
                <a:solidFill>
                  <a:schemeClr val="tx1"/>
                </a:solidFill>
              </a:rPr>
              <a:t>:</a:t>
            </a:r>
            <a:endParaRPr lang="en-US" dirty="0" smtClean="0">
              <a:solidFill>
                <a:schemeClr val="tx1"/>
              </a:solidFill>
            </a:endParaRPr>
          </a:p>
        </p:txBody>
      </p:sp>
    </p:spTree>
  </p:cSld>
  <p:clrMapOvr>
    <a:masterClrMapping/>
  </p:clrMapOvr>
  <p:transition>
    <p:wipe dir="u"/>
    <p:sndAc>
      <p:stSnd>
        <p:snd r:embed="rId2" name="bomb.wav"/>
      </p:st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dirty="0" smtClean="0"/>
              <a:t>Introduction</a:t>
            </a:r>
            <a:endParaRPr lang="en-US" dirty="0"/>
          </a:p>
        </p:txBody>
      </p:sp>
      <p:sp>
        <p:nvSpPr>
          <p:cNvPr id="3" name="Content Placeholder 2"/>
          <p:cNvSpPr>
            <a:spLocks noGrp="1"/>
          </p:cNvSpPr>
          <p:nvPr>
            <p:ph idx="1"/>
          </p:nvPr>
        </p:nvSpPr>
        <p:spPr>
          <a:xfrm>
            <a:off x="457200" y="1219200"/>
            <a:ext cx="8229600" cy="4906963"/>
          </a:xfrm>
        </p:spPr>
        <p:txBody>
          <a:bodyPr>
            <a:normAutofit/>
          </a:bodyPr>
          <a:lstStyle/>
          <a:p>
            <a:pPr algn="just"/>
            <a:r>
              <a:rPr lang="en-US" sz="2000" dirty="0" smtClean="0">
                <a:latin typeface="Times New Roman" pitchFamily="18" charset="0"/>
                <a:cs typeface="Times New Roman" pitchFamily="18" charset="0"/>
              </a:rPr>
              <a:t>Suicide, especially those originating from cyber bullying has been rampant during the past years.</a:t>
            </a:r>
          </a:p>
          <a:p>
            <a:pPr algn="just"/>
            <a:r>
              <a:rPr lang="en-US" sz="2000" dirty="0" smtClean="0">
                <a:solidFill>
                  <a:schemeClr val="tx1"/>
                </a:solidFill>
                <a:latin typeface="Times New Roman" pitchFamily="18" charset="0"/>
                <a:cs typeface="Times New Roman" pitchFamily="18" charset="0"/>
              </a:rPr>
              <a:t>Cyber bullying are forms of activities that are done using either computers, cell phones and other forms of social media that embarrasses others.</a:t>
            </a:r>
          </a:p>
          <a:p>
            <a:pPr algn="just"/>
            <a:r>
              <a:rPr lang="en-US" sz="2000" dirty="0" smtClean="0">
                <a:solidFill>
                  <a:schemeClr val="tx1"/>
                </a:solidFill>
                <a:latin typeface="Times New Roman" pitchFamily="18" charset="0"/>
                <a:cs typeface="Times New Roman" pitchFamily="18" charset="0"/>
              </a:rPr>
              <a:t> It can occur via sending a text message, calling or showing forms of videos that are provoking the normal way of living in the society.</a:t>
            </a:r>
          </a:p>
          <a:p>
            <a:pPr algn="just"/>
            <a:r>
              <a:rPr lang="en-US" sz="2000" dirty="0" smtClean="0">
                <a:latin typeface="Times New Roman" pitchFamily="18" charset="0"/>
                <a:cs typeface="Times New Roman" pitchFamily="18" charset="0"/>
              </a:rPr>
              <a:t>There are particular age groups whereby the acts of suicide are rampant, that is between the age of 10-19 years old (CDC, 2007)</a:t>
            </a:r>
          </a:p>
        </p:txBody>
      </p:sp>
    </p:spTree>
  </p:cSld>
  <p:clrMapOvr>
    <a:masterClrMapping/>
  </p:clrMapOvr>
  <p:transition>
    <p:wipe dir="u"/>
    <p:sndAc>
      <p:stSnd>
        <p:snd r:embed="rId2" name="bomb.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Effects of Cyber Bullying </a:t>
            </a:r>
            <a:endParaRPr lang="en-US" dirty="0"/>
          </a:p>
        </p:txBody>
      </p:sp>
      <p:sp>
        <p:nvSpPr>
          <p:cNvPr id="3" name="Content Placeholder 2"/>
          <p:cNvSpPr>
            <a:spLocks noGrp="1"/>
          </p:cNvSpPr>
          <p:nvPr>
            <p:ph idx="1"/>
          </p:nvPr>
        </p:nvSpPr>
        <p:spPr>
          <a:xfrm>
            <a:off x="457200" y="1066800"/>
            <a:ext cx="8229600" cy="6248400"/>
          </a:xfrm>
        </p:spPr>
        <p:txBody>
          <a:bodyPr>
            <a:noAutofit/>
          </a:bodyPr>
          <a:lstStyle/>
          <a:p>
            <a:r>
              <a:rPr lang="en-US" sz="2000" dirty="0" smtClean="0">
                <a:latin typeface="Times New Roman" pitchFamily="18" charset="0"/>
                <a:cs typeface="Times New Roman" pitchFamily="18" charset="0"/>
              </a:rPr>
              <a:t>This parts explores the effects of cyber bullying that might contribute into suicide.</a:t>
            </a:r>
          </a:p>
          <a:p>
            <a:pPr algn="ctr">
              <a:buNone/>
            </a:pPr>
            <a:r>
              <a:rPr lang="en-US" sz="2000" b="1" dirty="0" smtClean="0">
                <a:latin typeface="Times New Roman" pitchFamily="18" charset="0"/>
                <a:cs typeface="Times New Roman" pitchFamily="18" charset="0"/>
              </a:rPr>
              <a:t>Humiliation</a:t>
            </a:r>
          </a:p>
          <a:p>
            <a:pPr indent="0" algn="just">
              <a:buNone/>
            </a:pPr>
            <a:r>
              <a:rPr lang="en-US" sz="2000" dirty="0" smtClean="0">
                <a:solidFill>
                  <a:schemeClr val="tx1"/>
                </a:solidFill>
                <a:latin typeface="Times New Roman" pitchFamily="18" charset="0"/>
                <a:cs typeface="Times New Roman" pitchFamily="18" charset="0"/>
              </a:rPr>
              <a:t>When the privacy of someone has been exposed on media, that person becomes downhearted because his or her privacy has been invaded thus resulting to loneliness. </a:t>
            </a:r>
          </a:p>
          <a:p>
            <a:pPr algn="ctr">
              <a:buNone/>
            </a:pPr>
            <a:r>
              <a:rPr lang="en-US" sz="2000" b="1" dirty="0" smtClean="0">
                <a:solidFill>
                  <a:schemeClr val="tx1"/>
                </a:solidFill>
                <a:latin typeface="Times New Roman" pitchFamily="18" charset="0"/>
                <a:cs typeface="Times New Roman" pitchFamily="18" charset="0"/>
              </a:rPr>
              <a:t>Loss of interest</a:t>
            </a:r>
          </a:p>
          <a:p>
            <a:pPr indent="0" algn="just">
              <a:buNone/>
            </a:pPr>
            <a:r>
              <a:rPr lang="en-US" sz="2000" dirty="0" smtClean="0">
                <a:solidFill>
                  <a:schemeClr val="tx1"/>
                </a:solidFill>
                <a:latin typeface="Times New Roman" pitchFamily="18" charset="0"/>
                <a:cs typeface="Times New Roman" pitchFamily="18" charset="0"/>
              </a:rPr>
              <a:t>When cyber bullying goes on, the victims often relate to their surrounding differently compared to others. In most cases they loose interest especially in those things they enjoyed in the past and their interaction with others starts to decrease. </a:t>
            </a:r>
          </a:p>
          <a:p>
            <a:pPr indent="0" algn="ctr">
              <a:buNone/>
            </a:pPr>
            <a:r>
              <a:rPr lang="en-US" sz="2000" b="1" dirty="0" smtClean="0">
                <a:latin typeface="Times New Roman" pitchFamily="18" charset="0"/>
                <a:cs typeface="Times New Roman" pitchFamily="18" charset="0"/>
              </a:rPr>
              <a:t>Self Esteem</a:t>
            </a:r>
          </a:p>
          <a:p>
            <a:pPr indent="0">
              <a:buNone/>
            </a:pPr>
            <a:r>
              <a:rPr lang="en-US" sz="2000" dirty="0" smtClean="0">
                <a:latin typeface="Times New Roman" pitchFamily="18" charset="0"/>
                <a:cs typeface="Times New Roman" pitchFamily="18" charset="0"/>
              </a:rPr>
              <a:t>Cyber bullying results into loss of self- worth and amplifies the belief  that an individual is not worthy.</a:t>
            </a:r>
            <a:endParaRPr lang="en-US" sz="2000" dirty="0">
              <a:latin typeface="Times New Roman" pitchFamily="18" charset="0"/>
              <a:cs typeface="Times New Roman" pitchFamily="18" charset="0"/>
            </a:endParaRPr>
          </a:p>
        </p:txBody>
      </p:sp>
    </p:spTree>
  </p:cSld>
  <p:clrMapOvr>
    <a:masterClrMapping/>
  </p:clrMapOvr>
  <p:transition>
    <p:wipe dir="u"/>
    <p:sndAc>
      <p:stSnd>
        <p:snd r:embed="rId2" name="bomb.wav"/>
      </p:st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endParaRPr lang="en-US" dirty="0"/>
          </a:p>
        </p:txBody>
      </p:sp>
      <p:sp>
        <p:nvSpPr>
          <p:cNvPr id="3" name="Content Placeholder 2"/>
          <p:cNvSpPr>
            <a:spLocks noGrp="1"/>
          </p:cNvSpPr>
          <p:nvPr>
            <p:ph idx="1"/>
          </p:nvPr>
        </p:nvSpPr>
        <p:spPr/>
        <p:txBody>
          <a:bodyPr>
            <a:normAutofit/>
          </a:bodyPr>
          <a:lstStyle/>
          <a:p>
            <a:r>
              <a:rPr lang="en-US" sz="2200" dirty="0" smtClean="0">
                <a:latin typeface="Times New Roman" pitchFamily="18" charset="0"/>
                <a:cs typeface="Times New Roman" pitchFamily="18" charset="0"/>
              </a:rPr>
              <a:t>In many cases bullies usually feel that they are above their victims and they tend to intimidate them.</a:t>
            </a:r>
          </a:p>
          <a:p>
            <a:r>
              <a:rPr lang="en-US" sz="2200" dirty="0" smtClean="0">
                <a:latin typeface="Times New Roman" pitchFamily="18" charset="0"/>
                <a:cs typeface="Times New Roman" pitchFamily="18" charset="0"/>
              </a:rPr>
              <a:t>In this case victims tend to be very helpless especially when they know they cannot outdo the bullies and the acts goes on for a long time.</a:t>
            </a:r>
          </a:p>
          <a:p>
            <a:r>
              <a:rPr lang="en-US" sz="2200" dirty="0" smtClean="0">
                <a:latin typeface="Times New Roman" pitchFamily="18" charset="0"/>
                <a:cs typeface="Times New Roman" pitchFamily="18" charset="0"/>
              </a:rPr>
              <a:t>Suicidal thoughts usually arise when, the bullying goes on </a:t>
            </a:r>
            <a:r>
              <a:rPr lang="en-US" sz="2200" dirty="0">
                <a:latin typeface="Times New Roman" pitchFamily="18" charset="0"/>
                <a:cs typeface="Times New Roman" pitchFamily="18" charset="0"/>
              </a:rPr>
              <a:t>f</a:t>
            </a:r>
            <a:r>
              <a:rPr lang="en-US" sz="2200" dirty="0" smtClean="0">
                <a:latin typeface="Times New Roman" pitchFamily="18" charset="0"/>
                <a:cs typeface="Times New Roman" pitchFamily="18" charset="0"/>
              </a:rPr>
              <a:t>or a long time without appropriate intervention.</a:t>
            </a:r>
          </a:p>
          <a:p>
            <a:r>
              <a:rPr lang="en-US" sz="2200" dirty="0" smtClean="0">
                <a:latin typeface="Times New Roman" pitchFamily="18" charset="0"/>
                <a:cs typeface="Times New Roman" pitchFamily="18" charset="0"/>
              </a:rPr>
              <a:t>However, this does not mean that individuals  who are perpetrators are exempted from suicidal thoughts, due to the loneliness they experience and the lose of self worth (Joiner et al, 1996).</a:t>
            </a:r>
          </a:p>
          <a:p>
            <a:endParaRPr lang="en-US" dirty="0"/>
          </a:p>
        </p:txBody>
      </p:sp>
    </p:spTree>
  </p:cSld>
  <p:clrMapOvr>
    <a:masterClrMapping/>
  </p:clrMapOvr>
  <p:transition>
    <p:wipe dir="u"/>
    <p:sndAc>
      <p:stSnd>
        <p:snd r:embed="rId2" name="bomb.wav"/>
      </p:stSnd>
    </p:sndAc>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Suicidal Case</a:t>
            </a:r>
            <a:endParaRPr lang="en-US" dirty="0"/>
          </a:p>
        </p:txBody>
      </p:sp>
      <p:sp>
        <p:nvSpPr>
          <p:cNvPr id="3" name="Content Placeholder 2"/>
          <p:cNvSpPr>
            <a:spLocks noGrp="1"/>
          </p:cNvSpPr>
          <p:nvPr>
            <p:ph idx="1"/>
          </p:nvPr>
        </p:nvSpPr>
        <p:spPr/>
        <p:txBody>
          <a:bodyPr>
            <a:normAutofit/>
          </a:bodyPr>
          <a:lstStyle/>
          <a:p>
            <a:pPr algn="just"/>
            <a:r>
              <a:rPr lang="en-US" sz="2000" dirty="0" smtClean="0">
                <a:latin typeface="Times New Roman" pitchFamily="18" charset="0"/>
                <a:cs typeface="Times New Roman" pitchFamily="18" charset="0"/>
              </a:rPr>
              <a:t>Rebecca Sedwick is among the many cases of cyber bullying suicide. </a:t>
            </a:r>
          </a:p>
          <a:p>
            <a:pPr algn="just"/>
            <a:r>
              <a:rPr lang="en-US" sz="2000" dirty="0" smtClean="0">
                <a:latin typeface="Times New Roman" pitchFamily="18" charset="0"/>
                <a:cs typeface="Times New Roman" pitchFamily="18" charset="0"/>
              </a:rPr>
              <a:t>Sedwick committed suicide after rampant acts of bullying.</a:t>
            </a:r>
          </a:p>
          <a:p>
            <a:pPr algn="just"/>
            <a:r>
              <a:rPr lang="en-US" sz="2000" dirty="0" smtClean="0">
                <a:latin typeface="Times New Roman" pitchFamily="18" charset="0"/>
                <a:cs typeface="Times New Roman" pitchFamily="18" charset="0"/>
              </a:rPr>
              <a:t>However, after the intervention of her mother, which banned her from using social media platforms and any social sites, Rebecca improved.</a:t>
            </a:r>
          </a:p>
          <a:p>
            <a:pPr algn="just"/>
            <a:r>
              <a:rPr lang="en-US" sz="2000" dirty="0" smtClean="0">
                <a:latin typeface="Times New Roman" pitchFamily="18" charset="0"/>
                <a:cs typeface="Times New Roman" pitchFamily="18" charset="0"/>
              </a:rPr>
              <a:t>Although the charges against the perpetrators were effected but again they were dropped due to lack of sufficient evidence which would link the perpetrators to criminality.</a:t>
            </a:r>
          </a:p>
          <a:p>
            <a:pPr algn="just"/>
            <a:r>
              <a:rPr lang="en-US" sz="2000" dirty="0" smtClean="0">
                <a:latin typeface="Times New Roman" pitchFamily="18" charset="0"/>
                <a:cs typeface="Times New Roman" pitchFamily="18" charset="0"/>
              </a:rPr>
              <a:t>This demonstrates the lack of cooperation between the different disciplines, first lack of policies within the school environment that might contain bullying. Secondly fragile systems within the society that would enable Rebecca overcome suicidal thoughts,</a:t>
            </a:r>
          </a:p>
          <a:p>
            <a:pPr algn="just"/>
            <a:r>
              <a:rPr lang="en-US" sz="2000" dirty="0" smtClean="0">
                <a:latin typeface="Times New Roman" pitchFamily="18" charset="0"/>
                <a:cs typeface="Times New Roman" pitchFamily="18" charset="0"/>
              </a:rPr>
              <a:t>Experience with online aggression would result to suicide a term often referred to as cyberbullicide (Hinduja et al, 2009)</a:t>
            </a:r>
          </a:p>
          <a:p>
            <a:endParaRPr lang="en-US" dirty="0"/>
          </a:p>
        </p:txBody>
      </p:sp>
    </p:spTree>
  </p:cSld>
  <p:clrMapOvr>
    <a:masterClrMapping/>
  </p:clrMapOvr>
  <p:transition>
    <p:wipe dir="u"/>
    <p:sndAc>
      <p:stSnd>
        <p:snd r:embed="rId2" name="bomb.wav"/>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1362"/>
          </a:xfrm>
        </p:spPr>
        <p:txBody>
          <a:bodyPr/>
          <a:lstStyle/>
          <a:p>
            <a:pPr algn="l"/>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sz="2000" dirty="0" smtClean="0"/>
              <a:t>Source: https://edition.cnn.com/2013/10/25/us/rebecca-sedwick-bullying-suicide-case/index.html</a:t>
            </a:r>
            <a:endParaRPr lang="en-US" dirty="0"/>
          </a:p>
        </p:txBody>
      </p:sp>
      <p:pic>
        <p:nvPicPr>
          <p:cNvPr id="7" name="Content Placeholder 6" descr="Terr.jpg"/>
          <p:cNvPicPr>
            <a:picLocks noGrp="1" noChangeAspect="1"/>
          </p:cNvPicPr>
          <p:nvPr>
            <p:ph idx="1"/>
          </p:nvPr>
        </p:nvPicPr>
        <p:blipFill>
          <a:blip r:embed="rId4" cstate="print"/>
          <a:stretch>
            <a:fillRect/>
          </a:stretch>
        </p:blipFill>
        <p:spPr>
          <a:xfrm>
            <a:off x="838200" y="533400"/>
            <a:ext cx="5715000" cy="3352800"/>
          </a:xfrm>
        </p:spPr>
      </p:pic>
    </p:spTree>
  </p:cSld>
  <p:clrMapOvr>
    <a:masterClrMapping/>
  </p:clrMapOvr>
  <p:transition>
    <p:wipe dir="u"/>
    <p:sndAc>
      <p:stSnd>
        <p:snd r:embed="rId3" name="bomb.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Interventions To Cyber Bullying</a:t>
            </a:r>
            <a:endParaRPr lang="en-US" dirty="0"/>
          </a:p>
        </p:txBody>
      </p:sp>
      <p:sp>
        <p:nvSpPr>
          <p:cNvPr id="3" name="Content Placeholder 2"/>
          <p:cNvSpPr>
            <a:spLocks noGrp="1"/>
          </p:cNvSpPr>
          <p:nvPr>
            <p:ph idx="1"/>
          </p:nvPr>
        </p:nvSpPr>
        <p:spPr/>
        <p:txBody>
          <a:bodyPr>
            <a:normAutofit/>
          </a:bodyPr>
          <a:lstStyle/>
          <a:p>
            <a:pPr algn="ctr">
              <a:buNone/>
            </a:pPr>
            <a:r>
              <a:rPr lang="en-US" b="1" dirty="0" smtClean="0">
                <a:latin typeface="Times New Roman" pitchFamily="18" charset="0"/>
                <a:cs typeface="Times New Roman" pitchFamily="18" charset="0"/>
              </a:rPr>
              <a:t>Supportive Social Environment</a:t>
            </a:r>
          </a:p>
          <a:p>
            <a:pPr>
              <a:lnSpc>
                <a:spcPct val="120000"/>
              </a:lnSpc>
            </a:pPr>
            <a:r>
              <a:rPr lang="en-US" sz="2000" dirty="0" smtClean="0">
                <a:latin typeface="Times New Roman" pitchFamily="18" charset="0"/>
                <a:cs typeface="Times New Roman" pitchFamily="18" charset="0"/>
              </a:rPr>
              <a:t>Promoting supportive peer culture that encourages the intervention of bystanders in bullying activities</a:t>
            </a:r>
          </a:p>
          <a:p>
            <a:pPr>
              <a:lnSpc>
                <a:spcPct val="120000"/>
              </a:lnSpc>
            </a:pPr>
            <a:r>
              <a:rPr lang="en-US" sz="2000" dirty="0" smtClean="0">
                <a:latin typeface="Times New Roman" pitchFamily="18" charset="0"/>
                <a:cs typeface="Times New Roman" pitchFamily="18" charset="0"/>
              </a:rPr>
              <a:t>Students interconnectedness with teachers to make it easy for them to communicate their concerns.</a:t>
            </a:r>
          </a:p>
          <a:p>
            <a:pPr>
              <a:lnSpc>
                <a:spcPct val="120000"/>
              </a:lnSpc>
            </a:pPr>
            <a:r>
              <a:rPr lang="en-US" sz="2000" dirty="0" smtClean="0">
                <a:latin typeface="Times New Roman" pitchFamily="18" charset="0"/>
                <a:cs typeface="Times New Roman" pitchFamily="18" charset="0"/>
              </a:rPr>
              <a:t>Systems to educate students of the ways on how they can deal with cyber bullies when the encounter one.</a:t>
            </a:r>
          </a:p>
          <a:p>
            <a:pPr>
              <a:lnSpc>
                <a:spcPct val="120000"/>
              </a:lnSpc>
            </a:pPr>
            <a:r>
              <a:rPr lang="en-US" sz="2000" dirty="0" smtClean="0">
                <a:latin typeface="Times New Roman" pitchFamily="18" charset="0"/>
                <a:cs typeface="Times New Roman" pitchFamily="18" charset="0"/>
              </a:rPr>
              <a:t>Developing mechanisms that help students get over the consequences of cyberbyullying, through counseling.</a:t>
            </a:r>
          </a:p>
          <a:p>
            <a:pPr>
              <a:lnSpc>
                <a:spcPct val="120000"/>
              </a:lnSpc>
            </a:pPr>
            <a:endParaRPr lang="en-US" sz="2000" dirty="0"/>
          </a:p>
        </p:txBody>
      </p:sp>
    </p:spTree>
  </p:cSld>
  <p:clrMapOvr>
    <a:masterClrMapping/>
  </p:clrMapOvr>
  <p:transition>
    <p:wipe dir="u"/>
    <p:sndAc>
      <p:stSnd>
        <p:snd r:embed="rId2" name="bomb.wav"/>
      </p:st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Dealing With Suicidal Thoughts</a:t>
            </a:r>
            <a:endParaRPr lang="en-US" dirty="0"/>
          </a:p>
        </p:txBody>
      </p:sp>
      <p:sp>
        <p:nvSpPr>
          <p:cNvPr id="3" name="Content Placeholder 2"/>
          <p:cNvSpPr>
            <a:spLocks noGrp="1"/>
          </p:cNvSpPr>
          <p:nvPr>
            <p:ph idx="1"/>
          </p:nvPr>
        </p:nvSpPr>
        <p:spPr/>
        <p:txBody>
          <a:bodyPr>
            <a:normAutofit/>
          </a:bodyPr>
          <a:lstStyle/>
          <a:p>
            <a:pPr algn="just"/>
            <a:r>
              <a:rPr lang="en-US" sz="2400" dirty="0" smtClean="0">
                <a:latin typeface="Times New Roman" pitchFamily="18" charset="0"/>
                <a:cs typeface="Times New Roman" pitchFamily="18" charset="0"/>
              </a:rPr>
              <a:t>I</a:t>
            </a:r>
            <a:r>
              <a:rPr lang="en-US" sz="2000" dirty="0" smtClean="0">
                <a:latin typeface="Times New Roman" pitchFamily="18" charset="0"/>
                <a:cs typeface="Times New Roman" pitchFamily="18" charset="0"/>
              </a:rPr>
              <a:t>n many cases the victims as well as the perpetrators might demonstrate levels of social withdrawal.</a:t>
            </a:r>
          </a:p>
          <a:p>
            <a:pPr algn="just"/>
            <a:r>
              <a:rPr lang="en-US" sz="2000" dirty="0" smtClean="0">
                <a:latin typeface="Times New Roman" pitchFamily="18" charset="0"/>
                <a:cs typeface="Times New Roman" pitchFamily="18" charset="0"/>
              </a:rPr>
              <a:t>In this case it is critical to be close to both the affected individuals and help them overcome the acts of attempting suicide.</a:t>
            </a:r>
          </a:p>
          <a:p>
            <a:pPr algn="just"/>
            <a:r>
              <a:rPr lang="en-US" sz="2000" dirty="0" smtClean="0">
                <a:latin typeface="Times New Roman" pitchFamily="18" charset="0"/>
                <a:cs typeface="Times New Roman" pitchFamily="18" charset="0"/>
              </a:rPr>
              <a:t>There are community systems that would help to cope with suicidal thoughts, for instance engaging in therapy.</a:t>
            </a:r>
          </a:p>
          <a:p>
            <a:r>
              <a:rPr lang="en-US" sz="2000" dirty="0" smtClean="0">
                <a:latin typeface="Times New Roman" pitchFamily="18" charset="0"/>
                <a:cs typeface="Times New Roman" pitchFamily="18" charset="0"/>
              </a:rPr>
              <a:t>It is also crucial for parents to intervene and restrict the use of social media platforms especially when bullying activities escalates.</a:t>
            </a:r>
            <a:endParaRPr lang="en-US" sz="2000" dirty="0">
              <a:latin typeface="Times New Roman" pitchFamily="18" charset="0"/>
              <a:cs typeface="Times New Roman" pitchFamily="18" charset="0"/>
            </a:endParaRPr>
          </a:p>
        </p:txBody>
      </p:sp>
    </p:spTree>
  </p:cSld>
  <p:clrMapOvr>
    <a:masterClrMapping/>
  </p:clrMapOvr>
  <p:transition>
    <p:wipe dir="u"/>
    <p:sndAc>
      <p:stSnd>
        <p:snd r:embed="rId2" name="bomb.wav"/>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en-US" b="1" dirty="0"/>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Suicide resulting from cyberbullying is to a greater extent contributed by the negative impacts which makes individuals to have low-self esteem.</a:t>
            </a:r>
          </a:p>
          <a:p>
            <a:r>
              <a:rPr lang="en-US" sz="2400" dirty="0" smtClean="0">
                <a:latin typeface="Times New Roman" pitchFamily="18" charset="0"/>
                <a:cs typeface="Times New Roman" pitchFamily="18" charset="0"/>
              </a:rPr>
              <a:t>Responses to contain cyberbullying is to provide a supportive social environment which makes it easier for victims and both perpetrators to talk about the acts.</a:t>
            </a:r>
          </a:p>
          <a:p>
            <a:r>
              <a:rPr lang="en-US" sz="2400" dirty="0" smtClean="0">
                <a:latin typeface="Times New Roman" pitchFamily="18" charset="0"/>
                <a:cs typeface="Times New Roman" pitchFamily="18" charset="0"/>
              </a:rPr>
              <a:t>Suicidal thoughts can also be avoided through encouraging the sharing of information to the responsible individuals for action to be taken.</a:t>
            </a:r>
            <a:endParaRPr lang="en-US" sz="2400" dirty="0">
              <a:latin typeface="Times New Roman" pitchFamily="18" charset="0"/>
              <a:cs typeface="Times New Roman" pitchFamily="18" charset="0"/>
            </a:endParaRPr>
          </a:p>
        </p:txBody>
      </p:sp>
    </p:spTree>
  </p:cSld>
  <p:clrMapOvr>
    <a:masterClrMapping/>
  </p:clrMapOvr>
  <p:transition>
    <p:wipe dir="u"/>
    <p:sndAc>
      <p:stSnd>
        <p:snd r:embed="rId2" name="bomb.wav"/>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Times New Roman" pitchFamily="18" charset="0"/>
                <a:cs typeface="Times New Roman" pitchFamily="18" charset="0"/>
              </a:rPr>
              <a:t>Reference</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lgn="just">
              <a:lnSpc>
                <a:spcPct val="120000"/>
              </a:lnSpc>
            </a:pPr>
            <a:r>
              <a:rPr lang="en-US" sz="2200" dirty="0">
                <a:latin typeface="Times New Roman" pitchFamily="18" charset="0"/>
                <a:cs typeface="Times New Roman" pitchFamily="18" charset="0"/>
              </a:rPr>
              <a:t>Joiner TEJ, Rudd MD. Disentangling the interrelations between </a:t>
            </a:r>
            <a:r>
              <a:rPr lang="en-US" sz="2200" dirty="0" smtClean="0">
                <a:latin typeface="Times New Roman" pitchFamily="18" charset="0"/>
                <a:cs typeface="Times New Roman" pitchFamily="18" charset="0"/>
              </a:rPr>
              <a:t>hopelessness</a:t>
            </a:r>
            <a:r>
              <a:rPr lang="en-US" sz="2200" dirty="0">
                <a:latin typeface="Times New Roman" pitchFamily="18" charset="0"/>
                <a:cs typeface="Times New Roman" pitchFamily="18" charset="0"/>
              </a:rPr>
              <a:t>, loneliness, and suicidal ideation. </a:t>
            </a:r>
            <a:r>
              <a:rPr lang="en-US" sz="2200" dirty="0" smtClean="0">
                <a:latin typeface="Times New Roman" pitchFamily="18" charset="0"/>
                <a:cs typeface="Times New Roman" pitchFamily="18" charset="0"/>
              </a:rPr>
              <a:t>Suicide </a:t>
            </a:r>
            <a:r>
              <a:rPr lang="en-US" sz="2200" dirty="0">
                <a:latin typeface="Times New Roman" pitchFamily="18" charset="0"/>
                <a:cs typeface="Times New Roman" pitchFamily="18" charset="0"/>
              </a:rPr>
              <a:t>and </a:t>
            </a:r>
            <a:r>
              <a:rPr lang="en-US" sz="2200" dirty="0" smtClean="0">
                <a:latin typeface="Times New Roman" pitchFamily="18" charset="0"/>
                <a:cs typeface="Times New Roman" pitchFamily="18" charset="0"/>
              </a:rPr>
              <a:t>Life-Threateni ng </a:t>
            </a:r>
            <a:r>
              <a:rPr lang="en-US" sz="2200" dirty="0">
                <a:latin typeface="Times New Roman" pitchFamily="18" charset="0"/>
                <a:cs typeface="Times New Roman" pitchFamily="18" charset="0"/>
              </a:rPr>
              <a:t>Behavior. </a:t>
            </a:r>
            <a:r>
              <a:rPr lang="en-US" sz="2200" dirty="0" smtClean="0">
                <a:latin typeface="Times New Roman" pitchFamily="18" charset="0"/>
                <a:cs typeface="Times New Roman" pitchFamily="18" charset="0"/>
              </a:rPr>
              <a:t>1996;26:19-26.</a:t>
            </a:r>
          </a:p>
          <a:p>
            <a:pPr algn="just">
              <a:lnSpc>
                <a:spcPct val="120000"/>
              </a:lnSpc>
            </a:pPr>
            <a:r>
              <a:rPr lang="en-US" sz="2200" dirty="0">
                <a:latin typeface="Times New Roman" pitchFamily="18" charset="0"/>
                <a:cs typeface="Times New Roman" pitchFamily="18" charset="0"/>
              </a:rPr>
              <a:t>Hinduja S, Patchin JW. </a:t>
            </a:r>
            <a:r>
              <a:rPr lang="en-US" sz="2200" dirty="0" smtClean="0">
                <a:latin typeface="Times New Roman" pitchFamily="18" charset="0"/>
                <a:cs typeface="Times New Roman" pitchFamily="18" charset="0"/>
              </a:rPr>
              <a:t>Bullying </a:t>
            </a:r>
            <a:r>
              <a:rPr lang="en-US" sz="2200" dirty="0">
                <a:latin typeface="Times New Roman" pitchFamily="18" charset="0"/>
                <a:cs typeface="Times New Roman" pitchFamily="18" charset="0"/>
              </a:rPr>
              <a:t>Beyond the Schoolyard: Preventing and </a:t>
            </a:r>
            <a:r>
              <a:rPr lang="en-US" sz="2200" dirty="0" smtClean="0">
                <a:latin typeface="Times New Roman" pitchFamily="18" charset="0"/>
                <a:cs typeface="Times New Roman" pitchFamily="18" charset="0"/>
              </a:rPr>
              <a:t>Responding </a:t>
            </a:r>
            <a:r>
              <a:rPr lang="en-US" sz="2200" dirty="0">
                <a:latin typeface="Times New Roman" pitchFamily="18" charset="0"/>
                <a:cs typeface="Times New Roman" pitchFamily="18" charset="0"/>
              </a:rPr>
              <a:t>to </a:t>
            </a:r>
            <a:r>
              <a:rPr lang="en-US" sz="2200" dirty="0" smtClean="0">
                <a:latin typeface="Times New Roman" pitchFamily="18" charset="0"/>
                <a:cs typeface="Times New Roman" pitchFamily="18" charset="0"/>
              </a:rPr>
              <a:t>Cyberbullying. </a:t>
            </a:r>
            <a:r>
              <a:rPr lang="en-US" sz="2200" dirty="0">
                <a:latin typeface="Times New Roman" pitchFamily="18" charset="0"/>
                <a:cs typeface="Times New Roman" pitchFamily="18" charset="0"/>
              </a:rPr>
              <a:t>Thousand Oaks, CA: Sage </a:t>
            </a:r>
            <a:r>
              <a:rPr lang="en-US" sz="2200" dirty="0" smtClean="0">
                <a:latin typeface="Times New Roman" pitchFamily="18" charset="0"/>
                <a:cs typeface="Times New Roman" pitchFamily="18" charset="0"/>
              </a:rPr>
              <a:t>Publications (Corwin </a:t>
            </a:r>
            <a:r>
              <a:rPr lang="en-US" sz="2200" dirty="0">
                <a:latin typeface="Times New Roman" pitchFamily="18" charset="0"/>
                <a:cs typeface="Times New Roman" pitchFamily="18" charset="0"/>
              </a:rPr>
              <a:t>Press); 2009</a:t>
            </a:r>
            <a:r>
              <a:rPr lang="en-US" sz="2200" dirty="0" smtClean="0">
                <a:latin typeface="Times New Roman" pitchFamily="18" charset="0"/>
                <a:cs typeface="Times New Roman" pitchFamily="18" charset="0"/>
              </a:rPr>
              <a:t>.</a:t>
            </a:r>
          </a:p>
          <a:p>
            <a:pPr algn="just">
              <a:lnSpc>
                <a:spcPct val="120000"/>
              </a:lnSpc>
            </a:pPr>
            <a:r>
              <a:rPr lang="en-US" sz="2200" dirty="0">
                <a:latin typeface="Times New Roman" pitchFamily="18" charset="0"/>
                <a:cs typeface="Times New Roman" pitchFamily="18" charset="0"/>
              </a:rPr>
              <a:t>Centers for Disease Control and Prevention. Morbidity and Mortality </a:t>
            </a:r>
            <a:r>
              <a:rPr lang="en-US" sz="2200" dirty="0" smtClean="0">
                <a:latin typeface="Times New Roman" pitchFamily="18" charset="0"/>
                <a:cs typeface="Times New Roman" pitchFamily="18" charset="0"/>
              </a:rPr>
              <a:t>Weekly </a:t>
            </a:r>
            <a:r>
              <a:rPr lang="en-US" sz="2200" dirty="0">
                <a:latin typeface="Times New Roman" pitchFamily="18" charset="0"/>
                <a:cs typeface="Times New Roman" pitchFamily="18" charset="0"/>
              </a:rPr>
              <a:t>Report, 56(35), </a:t>
            </a:r>
            <a:r>
              <a:rPr lang="en-US" sz="2200" dirty="0" smtClean="0">
                <a:latin typeface="Times New Roman" pitchFamily="18" charset="0"/>
                <a:cs typeface="Times New Roman" pitchFamily="18" charset="0"/>
              </a:rPr>
              <a:t>905–908</a:t>
            </a:r>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Suicide </a:t>
            </a:r>
            <a:r>
              <a:rPr lang="en-US" sz="2200" dirty="0">
                <a:latin typeface="Times New Roman" pitchFamily="18" charset="0"/>
                <a:cs typeface="Times New Roman" pitchFamily="18" charset="0"/>
              </a:rPr>
              <a:t>Trends Among Youths and Young </a:t>
            </a:r>
            <a:r>
              <a:rPr lang="en-US" sz="2200" dirty="0" smtClean="0">
                <a:latin typeface="Times New Roman" pitchFamily="18" charset="0"/>
                <a:cs typeface="Times New Roman" pitchFamily="18" charset="0"/>
              </a:rPr>
              <a:t>Adults </a:t>
            </a:r>
            <a:r>
              <a:rPr lang="en-US" sz="2200" dirty="0">
                <a:latin typeface="Times New Roman" pitchFamily="18" charset="0"/>
                <a:cs typeface="Times New Roman" pitchFamily="18" charset="0"/>
              </a:rPr>
              <a:t>Aged </a:t>
            </a:r>
            <a:r>
              <a:rPr lang="en-US" sz="2200" dirty="0" smtClean="0">
                <a:latin typeface="Times New Roman" pitchFamily="18" charset="0"/>
                <a:cs typeface="Times New Roman" pitchFamily="18" charset="0"/>
              </a:rPr>
              <a:t>10-24 </a:t>
            </a:r>
            <a:r>
              <a:rPr lang="en-US" sz="2200" dirty="0">
                <a:latin typeface="Times New Roman" pitchFamily="18" charset="0"/>
                <a:cs typeface="Times New Roman" pitchFamily="18" charset="0"/>
              </a:rPr>
              <a:t>Years </a:t>
            </a:r>
            <a:r>
              <a:rPr lang="en-US" sz="2200" dirty="0" smtClean="0">
                <a:latin typeface="Times New Roman" pitchFamily="18" charset="0"/>
                <a:cs typeface="Times New Roman" pitchFamily="18" charset="0"/>
              </a:rPr>
              <a:t>--United </a:t>
            </a:r>
            <a:r>
              <a:rPr lang="en-US" sz="2200" dirty="0">
                <a:latin typeface="Times New Roman" pitchFamily="18" charset="0"/>
                <a:cs typeface="Times New Roman" pitchFamily="18" charset="0"/>
              </a:rPr>
              <a:t>States, </a:t>
            </a:r>
            <a:r>
              <a:rPr lang="en-US" sz="2200" dirty="0" smtClean="0">
                <a:latin typeface="Times New Roman" pitchFamily="18" charset="0"/>
                <a:cs typeface="Times New Roman" pitchFamily="18" charset="0"/>
              </a:rPr>
              <a:t>1990-2004. Retrieved From:https://www.cdc.gov/mmwr/preview/mmwrhtml/mm5635a2.htm</a:t>
            </a:r>
          </a:p>
          <a:p>
            <a:pPr>
              <a:lnSpc>
                <a:spcPct val="200000"/>
              </a:lnSpc>
            </a:pPr>
            <a:endParaRPr lang="en-US" sz="2000" dirty="0">
              <a:latin typeface="Times New Roman" pitchFamily="18" charset="0"/>
              <a:cs typeface="Times New Roman" pitchFamily="18" charset="0"/>
            </a:endParaRPr>
          </a:p>
          <a:p>
            <a:pPr algn="just"/>
            <a:endParaRPr lang="en-US" sz="2000" dirty="0">
              <a:latin typeface="Times New Roman" pitchFamily="18" charset="0"/>
              <a:cs typeface="Times New Roman" pitchFamily="18" charset="0"/>
            </a:endParaRPr>
          </a:p>
          <a:p>
            <a:endParaRPr lang="en-US" dirty="0"/>
          </a:p>
        </p:txBody>
      </p:sp>
    </p:spTree>
  </p:cSld>
  <p:clrMapOvr>
    <a:masterClrMapping/>
  </p:clrMapOvr>
  <p:transition>
    <p:wipe dir="u"/>
    <p:sndAc>
      <p:stSnd>
        <p:snd r:embed="rId2" name="bomb.wav"/>
      </p:stSnd>
    </p:sndAc>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202</TotalTime>
  <Words>778</Words>
  <Application>Microsoft Office PowerPoint</Application>
  <PresentationFormat>On-screen Show (4:3)</PresentationFormat>
  <Paragraphs>51</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Urban</vt:lpstr>
      <vt:lpstr>Slide 1</vt:lpstr>
      <vt:lpstr>Introduction</vt:lpstr>
      <vt:lpstr>Effects of Cyber Bullying </vt:lpstr>
      <vt:lpstr>Slide 4</vt:lpstr>
      <vt:lpstr>Example of Suicidal Case</vt:lpstr>
      <vt:lpstr>    Source: https://edition.cnn.com/2013/10/25/us/rebecca-sedwick-bullying-suicide-case/index.html</vt:lpstr>
      <vt:lpstr>Interventions To Cyber Bullying</vt:lpstr>
      <vt:lpstr>Dealing With Suicidal Thoughts</vt:lpstr>
      <vt:lpstr>Conclusion</vt:lpstr>
      <vt:lpstr>Reference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Nehemiah</dc:creator>
  <cp:lastModifiedBy>FRANK</cp:lastModifiedBy>
  <cp:revision>19</cp:revision>
  <dcterms:created xsi:type="dcterms:W3CDTF">2018-09-08T11:42:21Z</dcterms:created>
  <dcterms:modified xsi:type="dcterms:W3CDTF">2018-09-08T18:42:52Z</dcterms:modified>
</cp:coreProperties>
</file>